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Saira Bold" charset="1" panose="00000800000000000000"/>
      <p:regular r:id="rId23"/>
    </p:embeddedFont>
    <p:embeddedFont>
      <p:font typeface="Saira" charset="1" panose="00000500000000000000"/>
      <p:regular r:id="rId24"/>
    </p:embeddedFont>
    <p:embeddedFont>
      <p:font typeface="Bebas Neue Bold" charset="1" panose="020B0606020202050201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4911" y="6356312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6"/>
                </a:lnTo>
                <a:lnTo>
                  <a:pt x="0" y="580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75682" y="-1968506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7"/>
                </a:lnTo>
                <a:lnTo>
                  <a:pt x="0" y="580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6730" y="6048228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58351" y="-4894280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8027" y="3835471"/>
            <a:ext cx="16091946" cy="2616058"/>
            <a:chOff x="0" y="0"/>
            <a:chExt cx="21455928" cy="348807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95275"/>
              <a:ext cx="21455928" cy="182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92"/>
                </a:lnSpc>
              </a:pPr>
              <a:r>
                <a:rPr lang="en-US" sz="10436" b="true">
                  <a:solidFill>
                    <a:srgbClr val="EC100D"/>
                  </a:solidFill>
                  <a:latin typeface="Saira Bold"/>
                  <a:ea typeface="Saira Bold"/>
                  <a:cs typeface="Saira Bold"/>
                  <a:sym typeface="Saira Bold"/>
                </a:rPr>
                <a:t>HACKATHON AI @RETAIL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368504" y="2361433"/>
              <a:ext cx="10718920" cy="1126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73"/>
                </a:lnSpc>
              </a:pPr>
              <a:r>
                <a:rPr lang="en-US" b="true" sz="6173">
                  <a:solidFill>
                    <a:srgbClr val="010D63"/>
                  </a:solidFill>
                  <a:latin typeface="Saira Bold"/>
                  <a:ea typeface="Saira Bold"/>
                  <a:cs typeface="Saira Bold"/>
                  <a:sym typeface="Saira Bold"/>
                </a:rPr>
                <a:t>SONAE + ESCOLA 42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6463" y="-4075058"/>
            <a:ext cx="28280926" cy="19781292"/>
            <a:chOff x="0" y="0"/>
            <a:chExt cx="37707902" cy="26375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930549" y="0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3" y="0"/>
                  </a:lnTo>
                  <a:lnTo>
                    <a:pt x="11777353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022560" y="15707372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8" y="0"/>
                  </a:lnTo>
                  <a:lnTo>
                    <a:pt x="7116638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355167" y="2824887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7" y="0"/>
                  </a:lnTo>
                  <a:lnTo>
                    <a:pt x="7116637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4372659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2" y="0"/>
                  </a:lnTo>
                  <a:lnTo>
                    <a:pt x="11777352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364255" y="3182068"/>
            <a:ext cx="10506293" cy="127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AS PROJEÇÕES APONTAM PARA UMA REDUÇÃO CONSISTENTE NO PREÇO POR TOKEN AO LONGO DO TEMPO. ESSE CENÁRIO REFORÇA A NOSSA PROPOSTA COMO UMA FONTE SEGURA, ESTÁVEL E CONTÍNUA DE GERAÇÃO DE VALOR. ESSA TENDÊNCIA É SUSTENTADA PELO ESTUDO: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sz="1700" u="sng">
                <a:solidFill>
                  <a:srgbClr val="010D63"/>
                </a:solidFill>
                <a:latin typeface="Saira"/>
                <a:ea typeface="Saira"/>
                <a:cs typeface="Saira"/>
                <a:sym typeface="Saira"/>
              </a:rPr>
              <a:t>EPOCH AI (N.D.), LLM INFERENCE PRICE TRENDS.</a:t>
            </a:r>
          </a:p>
          <a:p>
            <a:pPr algn="just">
              <a:lnSpc>
                <a:spcPts val="17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55609" y="7705471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44936" y="-1956393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011311" y="6704436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36601" y="-4065644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038466" y="4453973"/>
            <a:ext cx="6047461" cy="4082036"/>
          </a:xfrm>
          <a:custGeom>
            <a:avLst/>
            <a:gdLst/>
            <a:ahLst/>
            <a:cxnLst/>
            <a:rect r="r" b="b" t="t" l="l"/>
            <a:pathLst>
              <a:path h="4082036" w="6047461">
                <a:moveTo>
                  <a:pt x="0" y="0"/>
                </a:moveTo>
                <a:lnTo>
                  <a:pt x="6047461" y="0"/>
                </a:lnTo>
                <a:lnTo>
                  <a:pt x="6047461" y="4082036"/>
                </a:lnTo>
                <a:lnTo>
                  <a:pt x="0" y="4082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87792" y="2072489"/>
            <a:ext cx="10748809" cy="58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4799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TENDÊNCIA DE QUEDA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953527" y="2655418"/>
            <a:ext cx="3491746" cy="272328"/>
            <a:chOff x="0" y="0"/>
            <a:chExt cx="4655661" cy="36310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1703" y="2087165"/>
            <a:ext cx="8963410" cy="60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7"/>
              </a:lnSpc>
            </a:pPr>
            <a:r>
              <a:rPr lang="en-US" sz="4841" b="true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 DIFERENCIAIS DO HOT SHELF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62000" y="3218175"/>
            <a:ext cx="8298161" cy="460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5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NÃO REQUER HARDWARE NOVO</a:t>
            </a: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🖥️ </a:t>
            </a:r>
          </a:p>
          <a:p>
            <a:pPr algn="just">
              <a:lnSpc>
                <a:spcPts val="1300"/>
              </a:lnSpc>
            </a:pPr>
            <a:r>
              <a:rPr lang="en-US" b="true" sz="13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USA AS CÂMARAS JÁ EXISTENTES → ZERO INVESTIMENTO ADICIONAL.</a:t>
            </a:r>
          </a:p>
          <a:p>
            <a:pPr algn="just">
              <a:lnSpc>
                <a:spcPts val="1300"/>
              </a:lnSpc>
            </a:pPr>
          </a:p>
          <a:p>
            <a:pPr algn="just">
              <a:lnSpc>
                <a:spcPts val="13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PLUG AND PLAY ⚡ </a:t>
            </a:r>
          </a:p>
          <a:p>
            <a:pPr algn="just">
              <a:lnSpc>
                <a:spcPts val="1300"/>
              </a:lnSpc>
            </a:pPr>
            <a:r>
              <a:rPr lang="en-US" b="true" sz="13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DEPLOY EM AZURE COM DOCKER → SISTEMA ATIVO EM 15 MINUTOS.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INTERPRETAÇÃO VISUAL HUMANA</a:t>
            </a: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👀 </a:t>
            </a:r>
          </a:p>
          <a:p>
            <a:pPr algn="just">
              <a:lnSpc>
                <a:spcPts val="1300"/>
              </a:lnSpc>
            </a:pPr>
            <a:r>
              <a:rPr lang="en-US" b="true" sz="13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PERCEÇÃO CONTEXTUAL INTELIGENTE VIA GPT‑4O MINI, PRÓXIMA DA EXPERIÊNCIA REAL DO CLIENTE.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SIMPLES NA FRENTE, COMPLEXO ATRÁS</a:t>
            </a: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⚙️ </a:t>
            </a:r>
          </a:p>
          <a:p>
            <a:pPr algn="just">
              <a:lnSpc>
                <a:spcPts val="1300"/>
              </a:lnSpc>
            </a:pPr>
            <a:r>
              <a:rPr lang="en-US" b="true" sz="13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EQUIPA VÊ APENAS “ÍNDICE 38/100 — REPOR”; BASTIDORES = PLANOGRAMA → ANÁLISE → SCORING → →DASHBOARDS.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ESCALÁVEL PARA TODAS AS LOJAS 🌍 </a:t>
            </a:r>
          </a:p>
          <a:p>
            <a:pPr algn="just">
              <a:lnSpc>
                <a:spcPts val="1300"/>
              </a:lnSpc>
            </a:pPr>
            <a:r>
              <a:rPr lang="en-US" b="true" sz="13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FUNCIONA EM QUALQUER LAYOUT OU EXPOSITOR → BASTA TROCAR O PLANOGRAMA.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MÉTRICAS OBJETIVAS E CONSISTENTES 📊 </a:t>
            </a:r>
          </a:p>
          <a:p>
            <a:pPr algn="just">
              <a:lnSpc>
                <a:spcPts val="1300"/>
              </a:lnSpc>
            </a:pPr>
            <a:r>
              <a:rPr lang="en-US" b="true" sz="13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SUBSTITUI IMPRESSÕES SUBJETIVAS POR INDICADORES CLAROS E AUDITÁVEIS.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600"/>
              </a:lnSpc>
            </a:pPr>
            <a:r>
              <a:rPr lang="en-US" b="true" sz="16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</a:t>
            </a:r>
            <a:r>
              <a:rPr lang="en-US" b="true" sz="16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DAPTÁVEL COM BASE EM ESTUDOS🎓</a:t>
            </a:r>
          </a:p>
          <a:p>
            <a:pPr algn="just">
              <a:lnSpc>
                <a:spcPts val="1300"/>
              </a:lnSpc>
            </a:pPr>
            <a:r>
              <a:rPr lang="en-US" b="true" sz="13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FACILIDADE EM MODIFICAR OS PESOS DE CADA COMPONENTE PARA IR DE ENCONTRO À ESCOLHA DO CONSUMIDOR</a:t>
            </a:r>
          </a:p>
          <a:p>
            <a:pPr algn="just">
              <a:lnSpc>
                <a:spcPts val="13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36601" y="-4065644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55609" y="7705471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44936" y="-1956393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011311" y="6704436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4062000" y="2690715"/>
            <a:ext cx="3491746" cy="272328"/>
            <a:chOff x="0" y="0"/>
            <a:chExt cx="4655661" cy="36310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25867" y="2050228"/>
            <a:ext cx="5278347" cy="50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7"/>
              </a:lnSpc>
            </a:pPr>
            <a:r>
              <a:rPr lang="en-US" sz="4041" b="true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PORQUE HOT SHELF?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25867" y="3133090"/>
            <a:ext cx="5406643" cy="476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87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USA A INFRAESTRUTURA EXISTENTE (AS CÂMARAS JÁ INSTALADAS).</a:t>
            </a:r>
          </a:p>
          <a:p>
            <a:pPr algn="just">
              <a:lnSpc>
                <a:spcPts val="1887"/>
              </a:lnSpc>
            </a:pPr>
          </a:p>
          <a:p>
            <a:pPr algn="just">
              <a:lnSpc>
                <a:spcPts val="1887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TORNA A SUPERVISÃO DA ÁREA DE FRESCOS CONTÍNUA, AUTOMÁTICA E INTELIGENTE.</a:t>
            </a:r>
          </a:p>
          <a:p>
            <a:pPr algn="just">
              <a:lnSpc>
                <a:spcPts val="1887"/>
              </a:lnSpc>
            </a:pPr>
          </a:p>
          <a:p>
            <a:pPr algn="just">
              <a:lnSpc>
                <a:spcPts val="1887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MELHORA VENDAS, REDUZ DESPERDÍCIO E AUMENTA CONSISTÊNCIA VISUAL.</a:t>
            </a:r>
          </a:p>
          <a:p>
            <a:pPr algn="just">
              <a:lnSpc>
                <a:spcPts val="1887"/>
              </a:lnSpc>
            </a:pPr>
          </a:p>
          <a:p>
            <a:pPr algn="just">
              <a:lnSpc>
                <a:spcPts val="1887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TEM FUNDAMENTAÇÃO TÉCNICA, EXPERIMENTAL E OPERACIONAL.</a:t>
            </a:r>
          </a:p>
          <a:p>
            <a:pPr algn="just">
              <a:lnSpc>
                <a:spcPts val="1887"/>
              </a:lnSpc>
            </a:pPr>
          </a:p>
          <a:p>
            <a:pPr algn="just">
              <a:lnSpc>
                <a:spcPts val="1887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É ESCALÁVEL, BARATA, ROBUSTA E ALINHADA COM O FUTURO DA AUTOMAÇÃO EM RETALHO.</a:t>
            </a:r>
          </a:p>
          <a:p>
            <a:pPr algn="just">
              <a:lnSpc>
                <a:spcPts val="1887"/>
              </a:lnSpc>
            </a:pPr>
          </a:p>
          <a:p>
            <a:pPr algn="just">
              <a:lnSpc>
                <a:spcPts val="1887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DÁ AOS COLABORADORES INFORMAÇÃO ÚTIL SEM COMPLICAÇÃO.</a:t>
            </a:r>
          </a:p>
          <a:p>
            <a:pPr algn="just">
              <a:lnSpc>
                <a:spcPts val="1887"/>
              </a:lnSpc>
            </a:pPr>
          </a:p>
          <a:p>
            <a:pPr algn="just">
              <a:lnSpc>
                <a:spcPts val="1887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REDUZ O IMPACTO DA VARIABILIDADE HUMANA (TEMPO, ATENÇÃO, EXPERIÊNCIA).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255609" y="7705471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44936" y="-1956393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011311" y="6704436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633892" y="1945453"/>
            <a:ext cx="6099392" cy="6099392"/>
          </a:xfrm>
          <a:custGeom>
            <a:avLst/>
            <a:gdLst/>
            <a:ahLst/>
            <a:cxnLst/>
            <a:rect r="r" b="b" t="t" l="l"/>
            <a:pathLst>
              <a:path h="6099392" w="6099392">
                <a:moveTo>
                  <a:pt x="0" y="0"/>
                </a:moveTo>
                <a:lnTo>
                  <a:pt x="6099391" y="0"/>
                </a:lnTo>
                <a:lnTo>
                  <a:pt x="6099391" y="6099392"/>
                </a:lnTo>
                <a:lnTo>
                  <a:pt x="0" y="6099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36601" y="-4065644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3592542" y="2556624"/>
            <a:ext cx="3491746" cy="272328"/>
            <a:chOff x="0" y="0"/>
            <a:chExt cx="4655661" cy="3631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4911" y="6356312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6"/>
                </a:lnTo>
                <a:lnTo>
                  <a:pt x="0" y="580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75682" y="-1968506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7"/>
                </a:lnTo>
                <a:lnTo>
                  <a:pt x="0" y="580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6730" y="6048228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58351" y="-4894280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992333" y="6761486"/>
            <a:ext cx="6303334" cy="1468725"/>
            <a:chOff x="0" y="0"/>
            <a:chExt cx="8404445" cy="1958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005386" y="94953"/>
              <a:ext cx="1763606" cy="1763606"/>
            </a:xfrm>
            <a:custGeom>
              <a:avLst/>
              <a:gdLst/>
              <a:ahLst/>
              <a:cxnLst/>
              <a:rect r="r" b="b" t="t" l="l"/>
              <a:pathLst>
                <a:path h="1763606" w="1763606">
                  <a:moveTo>
                    <a:pt x="0" y="0"/>
                  </a:moveTo>
                  <a:lnTo>
                    <a:pt x="1763606" y="0"/>
                  </a:lnTo>
                  <a:lnTo>
                    <a:pt x="1763606" y="1763606"/>
                  </a:lnTo>
                  <a:lnTo>
                    <a:pt x="0" y="1763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31894" y="12700"/>
              <a:ext cx="2329545" cy="1945600"/>
            </a:xfrm>
            <a:custGeom>
              <a:avLst/>
              <a:gdLst/>
              <a:ahLst/>
              <a:cxnLst/>
              <a:rect r="r" b="b" t="t" l="l"/>
              <a:pathLst>
                <a:path h="1945600" w="2329545">
                  <a:moveTo>
                    <a:pt x="0" y="0"/>
                  </a:moveTo>
                  <a:lnTo>
                    <a:pt x="2329545" y="0"/>
                  </a:lnTo>
                  <a:lnTo>
                    <a:pt x="2329545" y="1945600"/>
                  </a:lnTo>
                  <a:lnTo>
                    <a:pt x="0" y="194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4123" t="0" r="-2501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40016"/>
              <a:ext cx="1713140" cy="1736290"/>
            </a:xfrm>
            <a:custGeom>
              <a:avLst/>
              <a:gdLst/>
              <a:ahLst/>
              <a:cxnLst/>
              <a:rect r="r" b="b" t="t" l="l"/>
              <a:pathLst>
                <a:path h="1736290" w="1713140">
                  <a:moveTo>
                    <a:pt x="0" y="0"/>
                  </a:moveTo>
                  <a:lnTo>
                    <a:pt x="1713140" y="0"/>
                  </a:lnTo>
                  <a:lnTo>
                    <a:pt x="1713140" y="1736290"/>
                  </a:lnTo>
                  <a:lnTo>
                    <a:pt x="0" y="1736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640839" y="0"/>
              <a:ext cx="1763606" cy="1763606"/>
            </a:xfrm>
            <a:custGeom>
              <a:avLst/>
              <a:gdLst/>
              <a:ahLst/>
              <a:cxnLst/>
              <a:rect r="r" b="b" t="t" l="l"/>
              <a:pathLst>
                <a:path h="1763606" w="1763606">
                  <a:moveTo>
                    <a:pt x="0" y="0"/>
                  </a:moveTo>
                  <a:lnTo>
                    <a:pt x="1763606" y="0"/>
                  </a:lnTo>
                  <a:lnTo>
                    <a:pt x="1763606" y="1763606"/>
                  </a:lnTo>
                  <a:lnTo>
                    <a:pt x="0" y="1763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193767" y="4644653"/>
            <a:ext cx="3900467" cy="129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2"/>
              </a:lnSpc>
            </a:pPr>
            <a:r>
              <a:rPr lang="en-US" b="true" sz="10436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1703" y="573389"/>
            <a:ext cx="7464842" cy="60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7"/>
              </a:lnSpc>
            </a:pPr>
            <a:r>
              <a:rPr lang="en-US" sz="4841" b="true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FEATURE OUTLOOK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95431" y="1649419"/>
            <a:ext cx="11276340" cy="675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87"/>
              </a:lnSpc>
            </a:pPr>
            <a:r>
              <a:rPr lang="en-US" b="true" sz="2007" spc="2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1. EXPANSÃO MULTICATEGORIA</a:t>
            </a:r>
          </a:p>
          <a:p>
            <a:pPr algn="just">
              <a:lnSpc>
                <a:spcPts val="1690"/>
              </a:lnSpc>
            </a:pPr>
            <a:r>
              <a:rPr lang="en-US" b="true" sz="1625" spc="1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O AGENTE DEIXARÁ DE ANALISAR APENAS FRUTAS E LEGUMES E PASSARÁ A AVALIAR TODA AS ÁREAS DO HIPERMERCADO.</a:t>
            </a:r>
          </a:p>
          <a:p>
            <a:pPr algn="just">
              <a:lnSpc>
                <a:spcPts val="2087"/>
              </a:lnSpc>
            </a:pPr>
          </a:p>
          <a:p>
            <a:pPr algn="just">
              <a:lnSpc>
                <a:spcPts val="2087"/>
              </a:lnSpc>
            </a:pPr>
            <a:r>
              <a:rPr lang="en-US" b="true" sz="2007" spc="2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2. DASHBOARD OPERACIONAL AVANÇADO</a:t>
            </a:r>
          </a:p>
          <a:p>
            <a:pPr algn="just">
              <a:lnSpc>
                <a:spcPts val="1690"/>
              </a:lnSpc>
            </a:pPr>
            <a:r>
              <a:rPr lang="en-US" b="true" sz="1625" spc="1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INTEGRAÇÃO COMPLETA COM VENDAS, HISTÓRICO E ANÁLISE POR TURNO, PERMITINDO COMPARAR LOJAS, SETORES E IDENTIFICAR PADRÕES DE PERFORMANCE.</a:t>
            </a:r>
          </a:p>
          <a:p>
            <a:pPr algn="just">
              <a:lnSpc>
                <a:spcPts val="2087"/>
              </a:lnSpc>
            </a:pPr>
          </a:p>
          <a:p>
            <a:pPr algn="just">
              <a:lnSpc>
                <a:spcPts val="2087"/>
              </a:lnSpc>
            </a:pPr>
            <a:r>
              <a:rPr lang="en-US" b="true" sz="2007" spc="2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3. RECOMENDADOR VISUAL</a:t>
            </a:r>
          </a:p>
          <a:p>
            <a:pPr algn="just">
              <a:lnSpc>
                <a:spcPts val="1690"/>
              </a:lnSpc>
            </a:pPr>
            <a:r>
              <a:rPr lang="en-US" b="true" sz="1625" spc="1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PARA ALÉM DE IDENTIFICAR PROBLEMAS, A HOT SHELF PASSA A SUGERIR O QUE FAZER PARA MELHORAR CADA EXPOSITOR, COM BASE EM EXEMPLOS REAIS E BOAS PRÁTICAS VISUAIS.</a:t>
            </a:r>
          </a:p>
          <a:p>
            <a:pPr algn="just">
              <a:lnSpc>
                <a:spcPts val="2087"/>
              </a:lnSpc>
            </a:pPr>
          </a:p>
          <a:p>
            <a:pPr algn="just">
              <a:lnSpc>
                <a:spcPts val="2087"/>
              </a:lnSpc>
            </a:pPr>
            <a:r>
              <a:rPr lang="en-US" b="true" sz="2007" spc="2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4. INTEGRACAO DA API EM PTA</a:t>
            </a:r>
          </a:p>
          <a:p>
            <a:pPr algn="just">
              <a:lnSpc>
                <a:spcPts val="1691"/>
              </a:lnSpc>
            </a:pPr>
            <a:r>
              <a:rPr lang="en-US" b="true" sz="1626" spc="1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VISÃO RÁPIDA ATRAVES DE UMA FOTO PARA OBTER UM FEEDBACK INSTANTANEO DOS EXPOSITORES CRÍTICOS E CHECKLISTS PARA AÇÕES DE REPOSIÇÃO TUDO NUM SÓ FLUXO OPERACIONAL.</a:t>
            </a:r>
          </a:p>
          <a:p>
            <a:pPr algn="just">
              <a:lnSpc>
                <a:spcPts val="2087"/>
              </a:lnSpc>
            </a:pPr>
          </a:p>
          <a:p>
            <a:pPr algn="just">
              <a:lnSpc>
                <a:spcPts val="2087"/>
              </a:lnSpc>
            </a:pPr>
            <a:r>
              <a:rPr lang="en-US" b="true" sz="2007" spc="2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5. MODO TREINO &amp; GAMIFICAÇÃO</a:t>
            </a:r>
          </a:p>
          <a:p>
            <a:pPr algn="just">
              <a:lnSpc>
                <a:spcPts val="1690"/>
              </a:lnSpc>
            </a:pPr>
            <a:r>
              <a:rPr lang="en-US" b="true" sz="1625" spc="1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 PLATAFORMA FORNECE FEEDBACK CONTÍNUO ÀS EQUIPAS, COM RANKINGS E METAS DIÁRIAS DE ATRATIVIDADE, CRIANDO MOTIVAÇÃO E CONSISTÊNCIA VISUAL ENTRE TURNOS.</a:t>
            </a:r>
          </a:p>
          <a:p>
            <a:pPr algn="just">
              <a:lnSpc>
                <a:spcPts val="2087"/>
              </a:lnSpc>
            </a:pPr>
          </a:p>
          <a:p>
            <a:pPr algn="just">
              <a:lnSpc>
                <a:spcPts val="2087"/>
              </a:lnSpc>
            </a:pPr>
            <a:r>
              <a:rPr lang="en-US" b="true" sz="2007" spc="2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6. ANOMALIA &amp; LAYOUT DETECTION</a:t>
            </a:r>
          </a:p>
          <a:p>
            <a:pPr algn="just">
              <a:lnSpc>
                <a:spcPts val="1690"/>
              </a:lnSpc>
            </a:pPr>
            <a:r>
              <a:rPr lang="en-US" b="true" sz="1625" spc="1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O SISTEMA IDENTIFICA ALTERAÇÕES INESPERADAS NO LAYOUT, PRODUTOS FORA DO SÍTIO OU SITUAÇÕES CRÍTICAS DE FORMA AUTOMÁTICA E IMEDIATA.</a:t>
            </a:r>
          </a:p>
          <a:p>
            <a:pPr algn="just">
              <a:lnSpc>
                <a:spcPts val="2087"/>
              </a:lnSpc>
            </a:pPr>
          </a:p>
          <a:p>
            <a:pPr algn="just">
              <a:lnSpc>
                <a:spcPts val="2087"/>
              </a:lnSpc>
            </a:pPr>
            <a:r>
              <a:rPr lang="en-US" b="true" sz="2007" spc="2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7. PARÂMETROS ADAPTÁVEIS</a:t>
            </a:r>
          </a:p>
          <a:p>
            <a:pPr algn="just">
              <a:lnSpc>
                <a:spcPts val="1690"/>
              </a:lnSpc>
            </a:pPr>
            <a:r>
              <a:rPr lang="en-US" b="true" sz="1625" spc="1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O SISTEMA PERMITE A PERSONALIZAÇÃO DOS FILTROS E DOS CRITÉRIOS UTILIZADOS PARA O CÁLCULO DO ÍNDICE DE ATRATIVIDADE, GARANTINDO FLEXIBILIDADE PARA DIFERENTES CENÁRIOS, PRODUTOS E NECESSIDADES OPERACIONAIS.</a:t>
            </a:r>
          </a:p>
          <a:p>
            <a:pPr algn="just">
              <a:lnSpc>
                <a:spcPts val="2087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821703" y="1176939"/>
            <a:ext cx="3504333" cy="272328"/>
            <a:chOff x="0" y="0"/>
            <a:chExt cx="4672444" cy="3631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47983" y="121414"/>
              <a:ext cx="825103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 BY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983715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935124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104913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436601" y="-4065644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55609" y="7705471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744936" y="-1956393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011311" y="6704436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601" y="-4065644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55609" y="7705471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4936" y="-1956393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1311" y="6704436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089935" y="4936154"/>
            <a:ext cx="5821953" cy="3878876"/>
          </a:xfrm>
          <a:custGeom>
            <a:avLst/>
            <a:gdLst/>
            <a:ahLst/>
            <a:cxnLst/>
            <a:rect r="r" b="b" t="t" l="l"/>
            <a:pathLst>
              <a:path h="3878876" w="5821953">
                <a:moveTo>
                  <a:pt x="0" y="0"/>
                </a:moveTo>
                <a:lnTo>
                  <a:pt x="5821953" y="0"/>
                </a:lnTo>
                <a:lnTo>
                  <a:pt x="5821953" y="3878876"/>
                </a:lnTo>
                <a:lnTo>
                  <a:pt x="0" y="3878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332" y="793600"/>
            <a:ext cx="10087337" cy="60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b="true" sz="4841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CONCLUSÃO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62000" y="1842486"/>
            <a:ext cx="10313789" cy="257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O O PROJETO HOT SHELF DEMONSTRA QUE É POSSÍVEL TRANSFORMAR CÂMARAS COMUNS DE LOJA NUM SISTEMA INTELIGENTE CAPAZ DE AVALIAR AUTOMATICAMENTE A ATRATIVIDADE DOS EXPOSITORES DE FRESCOS. A INTEGRAÇÃO ENTRE AZURE, GPT-4O MINI, PROCESSAMENTO DE IMAGEM E UMA LÓGICA DE SCORING VALIDADO POR UM ESTUDO EM ESCALA AOS CONSUMIDORES PERMITIRA GERAR INSIGHTS FIÁVEIS,</a:t>
            </a:r>
            <a:r>
              <a:rPr lang="en-US" sz="17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simples e de alto impacto operacional.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68"/>
              </a:lnSpc>
            </a:pPr>
            <a:r>
              <a:rPr lang="en-US" sz="17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O MVP confirma a viabilidade técnica da solução, a facilidade de integração com a infraestrutura exist</a:t>
            </a:r>
            <a:r>
              <a:rPr lang="en-US" sz="17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ente e o potencial para melhorar reposição, reduzir desperdício e apoiar decisões em tempo real. O próximo passo natural é a expansão do</a:t>
            </a:r>
            <a:r>
              <a:rPr lang="en-US" sz="17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sistema para outras categorias e métricas, evoluindo para um ecossistema completo para retalho, escalável a qualquer loja da SONAE.</a:t>
            </a:r>
          </a:p>
          <a:p>
            <a:pPr algn="just">
              <a:lnSpc>
                <a:spcPts val="170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7398127" y="1370133"/>
            <a:ext cx="3491746" cy="272328"/>
            <a:chOff x="0" y="0"/>
            <a:chExt cx="4655661" cy="36310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4911" y="6356312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6"/>
                </a:lnTo>
                <a:lnTo>
                  <a:pt x="0" y="580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75682" y="-1968506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7"/>
                </a:lnTo>
                <a:lnTo>
                  <a:pt x="0" y="580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6730" y="6048228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58351" y="-4894280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8027" y="3835471"/>
            <a:ext cx="16091946" cy="2616058"/>
            <a:chOff x="0" y="0"/>
            <a:chExt cx="21455928" cy="348807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95275"/>
              <a:ext cx="21455928" cy="182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92"/>
                </a:lnSpc>
              </a:pPr>
              <a:r>
                <a:rPr lang="en-US" b="true" sz="10436">
                  <a:solidFill>
                    <a:srgbClr val="EC100D"/>
                  </a:solidFill>
                  <a:latin typeface="Saira Bold"/>
                  <a:ea typeface="Saira Bold"/>
                  <a:cs typeface="Saira Bold"/>
                  <a:sym typeface="Saira Bold"/>
                </a:rPr>
                <a:t>OBRIGADO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368504" y="2361433"/>
              <a:ext cx="10718920" cy="1126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3"/>
                </a:lnSpc>
              </a:pPr>
              <a:r>
                <a:rPr lang="en-US" b="true" sz="6173">
                  <a:solidFill>
                    <a:srgbClr val="010D63"/>
                  </a:solidFill>
                  <a:latin typeface="Saira Bold"/>
                  <a:ea typeface="Saira Bold"/>
                  <a:cs typeface="Saira Bold"/>
                  <a:sym typeface="Saira Bold"/>
                </a:rPr>
                <a:t>SONAE &amp; ESCOLA 42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4911" y="6356312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6"/>
                </a:lnTo>
                <a:lnTo>
                  <a:pt x="0" y="580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75682" y="-1968506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7"/>
                </a:lnTo>
                <a:lnTo>
                  <a:pt x="0" y="580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6730" y="6048228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58351" y="-4894280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8027" y="3835471"/>
            <a:ext cx="16091946" cy="2616058"/>
            <a:chOff x="0" y="0"/>
            <a:chExt cx="21455928" cy="348807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95275"/>
              <a:ext cx="21455928" cy="182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92"/>
                </a:lnSpc>
              </a:pPr>
              <a:r>
                <a:rPr lang="en-US" sz="10436" b="true">
                  <a:solidFill>
                    <a:srgbClr val="EC100D"/>
                  </a:solidFill>
                  <a:latin typeface="Saira Bold"/>
                  <a:ea typeface="Saira Bold"/>
                  <a:cs typeface="Saira Bold"/>
                  <a:sym typeface="Saira Bold"/>
                </a:rPr>
                <a:t>HACKATHON AI @RETAIL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368504" y="2361433"/>
              <a:ext cx="10718920" cy="1126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73"/>
                </a:lnSpc>
              </a:pPr>
              <a:r>
                <a:rPr lang="en-US" b="true" sz="6173">
                  <a:solidFill>
                    <a:srgbClr val="010D63"/>
                  </a:solidFill>
                  <a:latin typeface="Saira Bold"/>
                  <a:ea typeface="Saira Bold"/>
                  <a:cs typeface="Saira Bold"/>
                  <a:sym typeface="Saira Bold"/>
                </a:rPr>
                <a:t>SONAE + ESCOLA 42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4911" y="6356312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6"/>
                </a:lnTo>
                <a:lnTo>
                  <a:pt x="0" y="580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75682" y="-1968506"/>
            <a:ext cx="5803977" cy="5803977"/>
          </a:xfrm>
          <a:custGeom>
            <a:avLst/>
            <a:gdLst/>
            <a:ahLst/>
            <a:cxnLst/>
            <a:rect r="r" b="b" t="t" l="l"/>
            <a:pathLst>
              <a:path h="5803977" w="5803977">
                <a:moveTo>
                  <a:pt x="0" y="0"/>
                </a:moveTo>
                <a:lnTo>
                  <a:pt x="5803977" y="0"/>
                </a:lnTo>
                <a:lnTo>
                  <a:pt x="5803977" y="5803977"/>
                </a:lnTo>
                <a:lnTo>
                  <a:pt x="0" y="580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6730" y="6048228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58351" y="-4894280"/>
            <a:ext cx="9605025" cy="9788560"/>
          </a:xfrm>
          <a:custGeom>
            <a:avLst/>
            <a:gdLst/>
            <a:ahLst/>
            <a:cxnLst/>
            <a:rect r="r" b="b" t="t" l="l"/>
            <a:pathLst>
              <a:path h="9788560" w="9605025">
                <a:moveTo>
                  <a:pt x="0" y="0"/>
                </a:moveTo>
                <a:lnTo>
                  <a:pt x="9605025" y="0"/>
                </a:lnTo>
                <a:lnTo>
                  <a:pt x="9605025" y="9788560"/>
                </a:lnTo>
                <a:lnTo>
                  <a:pt x="0" y="9788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3257" y="3234372"/>
            <a:ext cx="10825409" cy="197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07"/>
              </a:lnSpc>
            </a:pPr>
            <a:r>
              <a:rPr lang="en-US" sz="15896" b="true">
                <a:solidFill>
                  <a:srgbClr val="E31E24"/>
                </a:solidFill>
                <a:latin typeface="Saira Bold"/>
                <a:ea typeface="Saira Bold"/>
                <a:cs typeface="Saira Bold"/>
                <a:sym typeface="Saira Bold"/>
              </a:rPr>
              <a:t>HOT SHELF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52085" y="4500666"/>
            <a:ext cx="4966106" cy="1960420"/>
            <a:chOff x="0" y="0"/>
            <a:chExt cx="6621474" cy="261389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6200"/>
              <a:ext cx="6621474" cy="1826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</a:p>
            <a:p>
              <a:pPr algn="ctr">
                <a:lnSpc>
                  <a:spcPts val="3032"/>
                </a:lnSpc>
              </a:pPr>
              <a:r>
                <a:rPr lang="en-US" b="true" sz="3369">
                  <a:solidFill>
                    <a:srgbClr val="010D63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POWERED BY 42 DUCKS</a:t>
              </a:r>
            </a:p>
            <a:p>
              <a:pPr algn="ctr">
                <a:lnSpc>
                  <a:spcPts val="4783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56764" y="2031716"/>
              <a:ext cx="3307946" cy="582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0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6463" y="-4322708"/>
            <a:ext cx="28280926" cy="19781292"/>
            <a:chOff x="0" y="0"/>
            <a:chExt cx="37707902" cy="26375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930549" y="0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3" y="0"/>
                  </a:lnTo>
                  <a:lnTo>
                    <a:pt x="11777353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022560" y="15707372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8" y="0"/>
                  </a:lnTo>
                  <a:lnTo>
                    <a:pt x="7116638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355167" y="2824887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7" y="0"/>
                  </a:lnTo>
                  <a:lnTo>
                    <a:pt x="7116637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4372659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2" y="0"/>
                  </a:lnTo>
                  <a:lnTo>
                    <a:pt x="11777352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517183" y="1798011"/>
            <a:ext cx="421601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5499" b="true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RESUMO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74333" y="3007658"/>
            <a:ext cx="12052365" cy="493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b="true" sz="21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O PROJETO HOT SHELF, DESENVOLVIDO PELO GRUPO 42 DUCKS, VISA CRIAR UM AGENTE DE I.A. PARA O RETALHO SONAE.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 solução transforma imagens em informação acionável, calculando um Índice de Atratividade (0–100) que reflete a quantidade, qualidade, organização e contexto visual dos produtos.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Este índice torna-se um aliado estratégico:</a:t>
            </a:r>
          </a:p>
          <a:p>
            <a:pPr algn="just">
              <a:lnSpc>
                <a:spcPts val="2355"/>
              </a:lnSpc>
            </a:pPr>
          </a:p>
          <a:p>
            <a:pPr algn="just" marL="410209" indent="-205105" lvl="1">
              <a:lnSpc>
                <a:spcPts val="1899"/>
              </a:lnSpc>
              <a:buFont typeface="Arial"/>
              <a:buChar char="•"/>
            </a:pPr>
            <a:r>
              <a:rPr lang="en-US" b="true" sz="1899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Apoia decisões de reposição</a:t>
            </a:r>
          </a:p>
          <a:p>
            <a:pPr algn="just">
              <a:lnSpc>
                <a:spcPts val="1899"/>
              </a:lnSpc>
            </a:pPr>
          </a:p>
          <a:p>
            <a:pPr algn="just" marL="410209" indent="-205105" lvl="1">
              <a:lnSpc>
                <a:spcPts val="1899"/>
              </a:lnSpc>
              <a:buFont typeface="Arial"/>
              <a:buChar char="•"/>
            </a:pPr>
            <a:r>
              <a:rPr lang="en-US" b="true" sz="1899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Aumenta o controlo em tempo real</a:t>
            </a:r>
          </a:p>
          <a:p>
            <a:pPr algn="just">
              <a:lnSpc>
                <a:spcPts val="1899"/>
              </a:lnSpc>
            </a:pPr>
          </a:p>
          <a:p>
            <a:pPr algn="just" marL="410209" indent="-205105" lvl="1">
              <a:lnSpc>
                <a:spcPts val="1899"/>
              </a:lnSpc>
              <a:buFont typeface="Arial"/>
              <a:buChar char="•"/>
            </a:pPr>
            <a:r>
              <a:rPr lang="en-US" b="true" sz="1899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Reduz desperdício</a:t>
            </a:r>
          </a:p>
          <a:p>
            <a:pPr algn="just">
              <a:lnSpc>
                <a:spcPts val="1899"/>
              </a:lnSpc>
            </a:pPr>
          </a:p>
          <a:p>
            <a:pPr algn="just" marL="410209" indent="-205105" lvl="1">
              <a:lnSpc>
                <a:spcPts val="1899"/>
              </a:lnSpc>
              <a:buFont typeface="Arial"/>
              <a:buChar char="•"/>
            </a:pPr>
            <a:r>
              <a:rPr lang="en-US" b="true" sz="1899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Cria uma operação mais eficiente e orientada por dados</a:t>
            </a:r>
          </a:p>
          <a:p>
            <a:pPr algn="just">
              <a:lnSpc>
                <a:spcPts val="2355"/>
              </a:lnSpc>
            </a:pPr>
          </a:p>
          <a:p>
            <a:pPr algn="just">
              <a:lnSpc>
                <a:spcPts val="2100"/>
              </a:lnSpc>
            </a:pPr>
            <a:r>
              <a:rPr lang="en-US" b="true" sz="21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DESTE MODO</a:t>
            </a: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, o Agente de i.a. da Hot Shelf eleva a experiência no retalho, combinando tecnologia e eficiência para chamar o consumidor até à prateleira.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517183" y="2464761"/>
            <a:ext cx="3491746" cy="272328"/>
            <a:chOff x="0" y="0"/>
            <a:chExt cx="4655661" cy="3631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6463" y="-4301013"/>
            <a:ext cx="28280926" cy="19781292"/>
            <a:chOff x="0" y="0"/>
            <a:chExt cx="37707902" cy="26375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930549" y="0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3" y="0"/>
                  </a:lnTo>
                  <a:lnTo>
                    <a:pt x="11777353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022560" y="15707372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8" y="0"/>
                  </a:lnTo>
                  <a:lnTo>
                    <a:pt x="7116638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355167" y="2824887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7" y="0"/>
                  </a:lnTo>
                  <a:lnTo>
                    <a:pt x="7116637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4372659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2" y="0"/>
                  </a:lnTo>
                  <a:lnTo>
                    <a:pt x="11777352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009909" y="4895945"/>
            <a:ext cx="5874288" cy="3689251"/>
          </a:xfrm>
          <a:custGeom>
            <a:avLst/>
            <a:gdLst/>
            <a:ahLst/>
            <a:cxnLst/>
            <a:rect r="r" b="b" t="t" l="l"/>
            <a:pathLst>
              <a:path h="3689251" w="5874288">
                <a:moveTo>
                  <a:pt x="0" y="0"/>
                </a:moveTo>
                <a:lnTo>
                  <a:pt x="5874288" y="0"/>
                </a:lnTo>
                <a:lnTo>
                  <a:pt x="5874288" y="3689252"/>
                </a:lnTo>
                <a:lnTo>
                  <a:pt x="0" y="368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4" t="-3872" r="0" b="-27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11190" y="737653"/>
            <a:ext cx="1007172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b="true" sz="5499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PROPOSTA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7815" y="1785080"/>
            <a:ext cx="11393865" cy="321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b="true" sz="21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IMPLEMENTAR UM PILOTO QUE UTILIZA CÂMARAS EXISTENTES, AZURE BLOB STORAGE E ANÁLISE COM GPT-4O MINI, PRODUZINDO SCORES AUTOMÁTICOS PARA CADA EXPOSITOR.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b="true" sz="21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A PIPELINE IDENTIFICA AS ‘ROIS’</a:t>
            </a: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do planograma, recorta os expositores, avalia quatro fatores visuais e aplica uma lógica de scoring validada em estudo realizado na Escola 42 Porto.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Os resultados são enviados para um ficheiro JSon com alertas</a:t>
            </a: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simples e métricas claras. O sistema exige apenas configuração de planograma e disponibiliza insights em intervalos regulares.</a:t>
            </a:r>
          </a:p>
          <a:p>
            <a:pPr algn="just">
              <a:lnSpc>
                <a:spcPts val="210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7201180" y="1375828"/>
            <a:ext cx="3491746" cy="272328"/>
            <a:chOff x="0" y="0"/>
            <a:chExt cx="4655661" cy="36310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6463" y="-4379317"/>
            <a:ext cx="28280926" cy="19781292"/>
            <a:chOff x="0" y="0"/>
            <a:chExt cx="37707902" cy="26375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930549" y="0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3" y="0"/>
                  </a:lnTo>
                  <a:lnTo>
                    <a:pt x="11777353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022560" y="15707372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8" y="0"/>
                  </a:lnTo>
                  <a:lnTo>
                    <a:pt x="7116638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355167" y="2824887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7" y="0"/>
                  </a:lnTo>
                  <a:lnTo>
                    <a:pt x="7116637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4372659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2" y="0"/>
                  </a:lnTo>
                  <a:lnTo>
                    <a:pt x="11777352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51389" y="1987750"/>
            <a:ext cx="8596549" cy="704715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802629" y="7596483"/>
            <a:ext cx="5134100" cy="347685"/>
            <a:chOff x="0" y="0"/>
            <a:chExt cx="1352191" cy="915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2191" cy="91571"/>
            </a:xfrm>
            <a:custGeom>
              <a:avLst/>
              <a:gdLst/>
              <a:ahLst/>
              <a:cxnLst/>
              <a:rect r="r" b="b" t="t" l="l"/>
              <a:pathLst>
                <a:path h="91571" w="1352191">
                  <a:moveTo>
                    <a:pt x="0" y="0"/>
                  </a:moveTo>
                  <a:lnTo>
                    <a:pt x="1352191" y="0"/>
                  </a:lnTo>
                  <a:lnTo>
                    <a:pt x="1352191" y="91571"/>
                  </a:lnTo>
                  <a:lnTo>
                    <a:pt x="0" y="915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352191" cy="62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859229" y="2485265"/>
            <a:ext cx="3068610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5499" b="true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ESTUDO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59229" y="3463121"/>
            <a:ext cx="6590092" cy="482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8"/>
              </a:lnSpc>
            </a:pPr>
            <a:r>
              <a:rPr lang="en-US" b="true" sz="2238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DESCRIÇÃO DO ESTUDO (N=42)</a:t>
            </a:r>
          </a:p>
          <a:p>
            <a:pPr algn="just">
              <a:lnSpc>
                <a:spcPts val="2238"/>
              </a:lnSpc>
            </a:pPr>
            <a:r>
              <a:rPr lang="en-US" b="true" sz="2238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ANÁLISE SOBRE O QUE MOTIVA A COMPRA D</a:t>
            </a:r>
            <a:r>
              <a:rPr lang="en-US" b="true" sz="2238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E FRUTA: "ASPETO" (VISUAL) VS. "TOQUE" (TÁTIL), E A PREFERÊNCIA ASSOCIADA POR PRATELEIRAS (CHEIA, MAIS DE METADE, MENOS DE METADE).</a:t>
            </a:r>
          </a:p>
          <a:p>
            <a:pPr algn="just">
              <a:lnSpc>
                <a:spcPts val="2238"/>
              </a:lnSpc>
            </a:pPr>
          </a:p>
          <a:p>
            <a:pPr algn="just">
              <a:lnSpc>
                <a:spcPts val="2238"/>
              </a:lnSpc>
            </a:pPr>
            <a:r>
              <a:rPr lang="en-US" b="true" sz="2238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PRINCIPAIS INSIGHTS</a:t>
            </a:r>
          </a:p>
          <a:p>
            <a:pPr algn="just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 spc="7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DOMÍNIO VISUAL: O "ASPETO" É O PRINCIPAL CRITÉRIO DE ESCOLHA PARA A MAIORIA (27 DE 42 RESPOSTAS).</a:t>
            </a:r>
          </a:p>
          <a:p>
            <a:pPr algn="just">
              <a:lnSpc>
                <a:spcPts val="2393"/>
              </a:lnSpc>
            </a:pPr>
          </a:p>
          <a:p>
            <a:pPr algn="just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 spc="7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CORRELAÇÃO "CHEIO &amp; BONITO": 72% DOS QUE PREFEREM A "PRATELEIRA CHEIA" (O MAIOR GRUPO, 60% DO TOTAL) ESCOLHEM A FRUTA PELO "ASPETO".</a:t>
            </a:r>
          </a:p>
          <a:p>
            <a:pPr algn="just">
              <a:lnSpc>
                <a:spcPts val="18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333704" y="7819080"/>
            <a:ext cx="2072160" cy="15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8"/>
              </a:lnSpc>
            </a:pPr>
            <a:r>
              <a:rPr lang="en-US" sz="1238">
                <a:solidFill>
                  <a:srgbClr val="010D63"/>
                </a:solidFill>
                <a:latin typeface="Saira"/>
                <a:ea typeface="Saira"/>
                <a:cs typeface="Saira"/>
                <a:sym typeface="Saira"/>
              </a:rPr>
              <a:t>CRITÉRIO DE ESCOLHA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8914732" y="5585898"/>
            <a:ext cx="2026128" cy="15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8"/>
              </a:lnSpc>
            </a:pPr>
            <a:r>
              <a:rPr lang="en-US" sz="1238">
                <a:solidFill>
                  <a:srgbClr val="010D63"/>
                </a:solidFill>
                <a:latin typeface="Saira"/>
                <a:ea typeface="Saira"/>
                <a:cs typeface="Saira"/>
                <a:sym typeface="Saira"/>
              </a:rPr>
              <a:t>FREQUÊNCIA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58221" y="2894234"/>
            <a:ext cx="5574131" cy="23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8"/>
              </a:lnSpc>
            </a:pPr>
            <a:r>
              <a:rPr lang="en-US" sz="1838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CRITÉRIO DE ESCOLHA VS CESTO PREFERIDO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58221" y="7628236"/>
            <a:ext cx="1631918" cy="16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"/>
              </a:lnSpc>
            </a:pPr>
            <a:r>
              <a:rPr lang="en-US" sz="1138">
                <a:solidFill>
                  <a:srgbClr val="010D63"/>
                </a:solidFill>
                <a:latin typeface="Saira"/>
                <a:ea typeface="Saira"/>
                <a:cs typeface="Saira"/>
                <a:sym typeface="Saira"/>
              </a:rPr>
              <a:t>ASPETO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05864" y="7628236"/>
            <a:ext cx="1631918" cy="16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"/>
              </a:lnSpc>
            </a:pPr>
            <a:r>
              <a:rPr lang="en-US" sz="1138">
                <a:solidFill>
                  <a:srgbClr val="010D63"/>
                </a:solidFill>
                <a:latin typeface="Saira"/>
                <a:ea typeface="Saira"/>
                <a:cs typeface="Saira"/>
                <a:sym typeface="Saira"/>
              </a:rPr>
              <a:t>TOQUE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897329" y="3057443"/>
            <a:ext cx="3491746" cy="272328"/>
            <a:chOff x="0" y="0"/>
            <a:chExt cx="4655661" cy="36310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86938" y="-4322708"/>
            <a:ext cx="28280926" cy="19781292"/>
            <a:chOff x="0" y="0"/>
            <a:chExt cx="37707902" cy="26375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930549" y="0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3" y="0"/>
                  </a:lnTo>
                  <a:lnTo>
                    <a:pt x="11777353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022560" y="15707372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8" y="0"/>
                  </a:lnTo>
                  <a:lnTo>
                    <a:pt x="7116638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355167" y="2824887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7" y="0"/>
                  </a:lnTo>
                  <a:lnTo>
                    <a:pt x="7116637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4372659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2" y="0"/>
                  </a:lnTo>
                  <a:lnTo>
                    <a:pt x="11777352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552347" y="2143372"/>
            <a:ext cx="4251600" cy="5740858"/>
          </a:xfrm>
          <a:custGeom>
            <a:avLst/>
            <a:gdLst/>
            <a:ahLst/>
            <a:cxnLst/>
            <a:rect r="r" b="b" t="t" l="l"/>
            <a:pathLst>
              <a:path h="5740858" w="4251600">
                <a:moveTo>
                  <a:pt x="0" y="0"/>
                </a:moveTo>
                <a:lnTo>
                  <a:pt x="4251599" y="0"/>
                </a:lnTo>
                <a:lnTo>
                  <a:pt x="4251599" y="5740858"/>
                </a:lnTo>
                <a:lnTo>
                  <a:pt x="0" y="5740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15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61300" y="2295772"/>
            <a:ext cx="746484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5499" b="true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O 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1300" y="3508061"/>
            <a:ext cx="5441421" cy="413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31"/>
              </a:lnSpc>
            </a:pPr>
            <a:r>
              <a:rPr lang="en-US" b="true" sz="21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AS EQUIPAS DE LOJA NÃO CONSEGUEM MONITORIZAR CONTINUAMENTE O ESTADO DOS EXPOSITORES DE FRUTAS E LEGUMES. A ATRATIVIDADE VARIA AO LONGO DO DIA QUANDO PRODUTOS ACABAM, FICAM DESORGANIZADOS OU PERDEM QUALIDADE E ISSO AFETA</a:t>
            </a: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diretamente a intenção de compra.</a:t>
            </a:r>
          </a:p>
          <a:p>
            <a:pPr algn="just">
              <a:lnSpc>
                <a:spcPts val="2331"/>
              </a:lnSpc>
            </a:pPr>
          </a:p>
          <a:p>
            <a:pPr algn="just">
              <a:lnSpc>
                <a:spcPts val="2331"/>
              </a:lnSpc>
            </a:pP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Sem visibilidade em tempo real, p</a:t>
            </a: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erde-se venda, aumenta o desperdício e decisões de reposição </a:t>
            </a: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tornam-se reativas em vez de preventivas.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218450" y="2962522"/>
            <a:ext cx="3491746" cy="272328"/>
            <a:chOff x="0" y="0"/>
            <a:chExt cx="4655661" cy="36310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601" y="-4065644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55609" y="7714885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44936" y="-1946979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1311" y="6713850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56026" y="1840059"/>
            <a:ext cx="4401836" cy="6606883"/>
          </a:xfrm>
          <a:custGeom>
            <a:avLst/>
            <a:gdLst/>
            <a:ahLst/>
            <a:cxnLst/>
            <a:rect r="r" b="b" t="t" l="l"/>
            <a:pathLst>
              <a:path h="6606883" w="4401836">
                <a:moveTo>
                  <a:pt x="0" y="0"/>
                </a:moveTo>
                <a:lnTo>
                  <a:pt x="4401836" y="0"/>
                </a:lnTo>
                <a:lnTo>
                  <a:pt x="4401836" y="6606882"/>
                </a:lnTo>
                <a:lnTo>
                  <a:pt x="0" y="6606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53310" y="1991321"/>
            <a:ext cx="444646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5499" b="true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SOLUÇÃO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19305" y="3073439"/>
            <a:ext cx="6243560" cy="531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true" sz="21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UM AGENTE DE INTELIGÊNCIA ARTIFICAL QUE ANALISA</a:t>
            </a: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automaticamente as imagens das câmaras da loja, identifica cada expositor e avalia quatro fatores visuais:</a:t>
            </a:r>
          </a:p>
          <a:p>
            <a:pPr algn="just">
              <a:lnSpc>
                <a:spcPts val="2040"/>
              </a:lnSpc>
            </a:pPr>
          </a:p>
          <a:p>
            <a:pPr algn="just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quantidade</a:t>
            </a:r>
          </a:p>
          <a:p>
            <a:pPr algn="just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qualidade</a:t>
            </a:r>
          </a:p>
          <a:p>
            <a:pPr algn="just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organização </a:t>
            </a:r>
          </a:p>
          <a:p>
            <a:pPr algn="just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contexto</a:t>
            </a:r>
          </a:p>
          <a:p>
            <a:pPr algn="just">
              <a:lnSpc>
                <a:spcPts val="180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2100" b="true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e ger</a:t>
            </a:r>
            <a:r>
              <a:rPr lang="en-US" b="true" sz="21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 UM ÍNDICE DE ATRATIVIDADE (0–100) PARA ORIENTAR DECISÕES.</a:t>
            </a:r>
          </a:p>
          <a:p>
            <a:pPr algn="just">
              <a:lnSpc>
                <a:spcPts val="2520"/>
              </a:lnSpc>
            </a:pPr>
            <a:r>
              <a:rPr lang="en-US" b="true" sz="21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 A PIPELINE CORRE EM AZURE, USA GPT-4O MINI PARA PERCEÇÃO VISUAL E APLICA REGRAS DEFINIDAS A PARTIR DE ESTUDO REAL FEITO NA ESCOLA 42 PORTO.</a:t>
            </a:r>
          </a:p>
          <a:p>
            <a:pPr algn="just">
              <a:lnSpc>
                <a:spcPts val="170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3719305" y="2705779"/>
            <a:ext cx="3491746" cy="272328"/>
            <a:chOff x="0" y="0"/>
            <a:chExt cx="4655661" cy="3631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6463" y="-4322708"/>
            <a:ext cx="28280926" cy="19781292"/>
            <a:chOff x="0" y="0"/>
            <a:chExt cx="37707902" cy="26375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930549" y="0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3" y="0"/>
                  </a:lnTo>
                  <a:lnTo>
                    <a:pt x="11777353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022560" y="15707372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8" y="0"/>
                  </a:lnTo>
                  <a:lnTo>
                    <a:pt x="7116638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355167" y="2824887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7" y="0"/>
                  </a:lnTo>
                  <a:lnTo>
                    <a:pt x="7116637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4372659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2" y="0"/>
                  </a:lnTo>
                  <a:lnTo>
                    <a:pt x="11777352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42212" y="2723749"/>
            <a:ext cx="746484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5499" b="true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PROTÓTIPO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42212" y="3949577"/>
            <a:ext cx="6348827" cy="397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PERSPETIVA DO UTILIZADOR (O QUE A EQUIPA DA LOJA VÊ)</a:t>
            </a:r>
          </a:p>
          <a:p>
            <a:pPr algn="just">
              <a:lnSpc>
                <a:spcPts val="1700"/>
              </a:lnSpc>
            </a:pPr>
          </a:p>
          <a:p>
            <a:pPr algn="just" marL="367031" indent="-183515" lvl="1">
              <a:lnSpc>
                <a:spcPts val="2040"/>
              </a:lnSpc>
              <a:buAutoNum type="arabicPeriod" startAt="1"/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 LOJA RECEBE AUTOMATICAMENTE UM SCORE VISUAL PARA CADA EXPOSITOR.</a:t>
            </a:r>
          </a:p>
          <a:p>
            <a:pPr algn="just" marL="367031" indent="-183515" lvl="1">
              <a:lnSpc>
                <a:spcPts val="2040"/>
              </a:lnSpc>
              <a:buAutoNum type="arabicPeriod" startAt="1"/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QUANDO O SCORE CAI ABAIXO DE UM LIMITE, APARECE UM ALERTA DE REPOSIÇÃO.</a:t>
            </a:r>
          </a:p>
          <a:p>
            <a:pPr algn="just" marL="367031" indent="-183515" lvl="1">
              <a:lnSpc>
                <a:spcPts val="2040"/>
              </a:lnSpc>
              <a:buAutoNum type="arabicPeriod" startAt="1"/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 EQUIPA VÊ O QUE ESTÁ ERRADO: “VAZIO”, “DESORGANIZADO”, “QUALIDADE BAIXA”, ETC.</a:t>
            </a:r>
          </a:p>
          <a:p>
            <a:pPr algn="just" marL="367031" indent="-183515" lvl="1">
              <a:lnSpc>
                <a:spcPts val="2040"/>
              </a:lnSpc>
              <a:buAutoNum type="arabicPeriod" startAt="1"/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A DEVIDA CORREÇÃO É FEITA, MANTENDO A EXPERIÊNCIA DO CLIENTE SEMPRE ALTA.</a:t>
            </a:r>
          </a:p>
          <a:p>
            <a:pPr algn="just" marL="367031" indent="-183515" lvl="1">
              <a:lnSpc>
                <a:spcPts val="2040"/>
              </a:lnSpc>
              <a:buAutoNum type="arabicPeriod" startAt="1"/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TUDO ISTO SEM CÂMARAS NOVAS, SEM SENSORES E SEM INSTALAR DISPOSITIVOS.</a:t>
            </a:r>
          </a:p>
          <a:p>
            <a:pPr algn="just">
              <a:lnSpc>
                <a:spcPts val="2040"/>
              </a:lnSpc>
            </a:pPr>
          </a:p>
          <a:p>
            <a:pPr algn="just">
              <a:lnSpc>
                <a:spcPts val="2399"/>
              </a:lnSpc>
            </a:pPr>
            <a:r>
              <a:rPr lang="en-US" b="true" sz="1999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É SIMPLES, DIRETO, E DE FÁCIL USO.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915140" y="7750626"/>
            <a:ext cx="618827" cy="11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"/>
              </a:lnSpc>
              <a:spcBef>
                <a:spcPct val="0"/>
              </a:spcBef>
            </a:pPr>
            <a:r>
              <a:rPr lang="en-US" sz="947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POWER 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6939" y="7683378"/>
            <a:ext cx="630585" cy="22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42 DUCKS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30495" y="7731028"/>
            <a:ext cx="782092" cy="11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"/>
              </a:lnSpc>
              <a:spcBef>
                <a:spcPct val="0"/>
              </a:spcBef>
            </a:pPr>
            <a:r>
              <a:rPr lang="en-US" sz="947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DRIIVING FOR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07837" y="7683378"/>
            <a:ext cx="425648" cy="22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SONAE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436601" y="-4065644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011311" y="6713850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06782" y="1926369"/>
            <a:ext cx="4010539" cy="6019570"/>
          </a:xfrm>
          <a:custGeom>
            <a:avLst/>
            <a:gdLst/>
            <a:ahLst/>
            <a:cxnLst/>
            <a:rect r="r" b="b" t="t" l="l"/>
            <a:pathLst>
              <a:path h="6019570" w="4010539">
                <a:moveTo>
                  <a:pt x="0" y="0"/>
                </a:moveTo>
                <a:lnTo>
                  <a:pt x="4010539" y="0"/>
                </a:lnTo>
                <a:lnTo>
                  <a:pt x="4010539" y="6019570"/>
                </a:lnTo>
                <a:lnTo>
                  <a:pt x="0" y="601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042212" y="3390499"/>
            <a:ext cx="3491746" cy="272328"/>
            <a:chOff x="0" y="0"/>
            <a:chExt cx="4655661" cy="36310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6463" y="-4075058"/>
            <a:ext cx="28280926" cy="19781292"/>
            <a:chOff x="0" y="0"/>
            <a:chExt cx="37707902" cy="26375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930549" y="0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3" y="0"/>
                  </a:lnTo>
                  <a:lnTo>
                    <a:pt x="11777353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022560" y="15707372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8" y="0"/>
                  </a:lnTo>
                  <a:lnTo>
                    <a:pt x="7116638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355167" y="2824887"/>
              <a:ext cx="7116637" cy="7116637"/>
            </a:xfrm>
            <a:custGeom>
              <a:avLst/>
              <a:gdLst/>
              <a:ahLst/>
              <a:cxnLst/>
              <a:rect r="r" b="b" t="t" l="l"/>
              <a:pathLst>
                <a:path h="7116637" w="7116637">
                  <a:moveTo>
                    <a:pt x="0" y="0"/>
                  </a:moveTo>
                  <a:lnTo>
                    <a:pt x="7116637" y="0"/>
                  </a:lnTo>
                  <a:lnTo>
                    <a:pt x="7116637" y="7116637"/>
                  </a:lnTo>
                  <a:lnTo>
                    <a:pt x="0" y="7116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4372659"/>
              <a:ext cx="11777352" cy="12002397"/>
            </a:xfrm>
            <a:custGeom>
              <a:avLst/>
              <a:gdLst/>
              <a:ahLst/>
              <a:cxnLst/>
              <a:rect r="r" b="b" t="t" l="l"/>
              <a:pathLst>
                <a:path h="12002397" w="11777352">
                  <a:moveTo>
                    <a:pt x="0" y="0"/>
                  </a:moveTo>
                  <a:lnTo>
                    <a:pt x="11777352" y="0"/>
                  </a:lnTo>
                  <a:lnTo>
                    <a:pt x="11777352" y="12002397"/>
                  </a:lnTo>
                  <a:lnTo>
                    <a:pt x="0" y="12002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335367" y="3823392"/>
            <a:ext cx="6436219" cy="378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USA A INFRAESTRUTURA EXISTENTE (AS CÂMARAS JÁ INSTALADAS).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TORNA A SUPERVISÃO CONTÍNUA, AUTOMÁTICA E INTELIGENTE.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MELHORA CONVERSAO, REDUZ DESPERDÍCIO E AUMENTA ATRATIVIDADE.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POSSIBILIDADE DE OTIMIZAÇÃO PELO AJUSTE DOS PESOS NO SCORE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É ESCALÁVEL, BARATA, ROBUSTA E ALINHADA COM O FUTURO DA AUTOMAÇÃO EM RETALHO.</a:t>
            </a:r>
          </a:p>
          <a:p>
            <a:pPr algn="just">
              <a:lnSpc>
                <a:spcPts val="1700"/>
              </a:lnSpc>
            </a:pPr>
          </a:p>
          <a:p>
            <a:pPr algn="just">
              <a:lnSpc>
                <a:spcPts val="1700"/>
              </a:lnSpc>
            </a:pPr>
            <a:r>
              <a:rPr lang="en-US" b="true" sz="1700">
                <a:solidFill>
                  <a:srgbClr val="010D63"/>
                </a:solidFill>
                <a:latin typeface="Saira Bold"/>
                <a:ea typeface="Saira Bold"/>
                <a:cs typeface="Saira Bold"/>
                <a:sym typeface="Saira Bold"/>
              </a:rPr>
              <a:t>✔ DÁ AOS COLABORADORES INFORMAÇÃO ÚTIL SEM COMPLICAÇÃO.</a:t>
            </a:r>
          </a:p>
          <a:p>
            <a:pPr algn="just">
              <a:lnSpc>
                <a:spcPts val="17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55609" y="7705471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44936" y="-1956393"/>
            <a:ext cx="5337478" cy="5337478"/>
          </a:xfrm>
          <a:custGeom>
            <a:avLst/>
            <a:gdLst/>
            <a:ahLst/>
            <a:cxnLst/>
            <a:rect r="r" b="b" t="t" l="l"/>
            <a:pathLst>
              <a:path h="5337478" w="5337478">
                <a:moveTo>
                  <a:pt x="0" y="0"/>
                </a:moveTo>
                <a:lnTo>
                  <a:pt x="5337478" y="0"/>
                </a:lnTo>
                <a:lnTo>
                  <a:pt x="5337478" y="5337478"/>
                </a:lnTo>
                <a:lnTo>
                  <a:pt x="0" y="533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011311" y="6704436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83203" y="1965021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4" y="0"/>
                </a:lnTo>
                <a:lnTo>
                  <a:pt x="423532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36601" y="-4065644"/>
            <a:ext cx="8833014" cy="9001798"/>
          </a:xfrm>
          <a:custGeom>
            <a:avLst/>
            <a:gdLst/>
            <a:ahLst/>
            <a:cxnLst/>
            <a:rect r="r" b="b" t="t" l="l"/>
            <a:pathLst>
              <a:path h="9001798" w="8833014">
                <a:moveTo>
                  <a:pt x="0" y="0"/>
                </a:moveTo>
                <a:lnTo>
                  <a:pt x="8833014" y="0"/>
                </a:lnTo>
                <a:lnTo>
                  <a:pt x="8833014" y="9001798"/>
                </a:lnTo>
                <a:lnTo>
                  <a:pt x="0" y="900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87742" y="2614836"/>
            <a:ext cx="10428349" cy="58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4799" b="true">
                <a:solidFill>
                  <a:srgbClr val="EC100D"/>
                </a:solidFill>
                <a:latin typeface="Saira Bold"/>
                <a:ea typeface="Saira Bold"/>
                <a:cs typeface="Saira Bold"/>
                <a:sym typeface="Saira Bold"/>
              </a:rPr>
              <a:t>PORQUE O HOT SHELF?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335367" y="3359690"/>
            <a:ext cx="3491746" cy="272328"/>
            <a:chOff x="0" y="0"/>
            <a:chExt cx="4655661" cy="3631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4705"/>
              <a:ext cx="91678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HOT SHELF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80281" y="121414"/>
              <a:ext cx="1033780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POWERED BY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077561" y="28575"/>
              <a:ext cx="840780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42 DUCKS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981841" y="95284"/>
              <a:ext cx="1042789" cy="165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7"/>
                </a:lnSpc>
                <a:spcBef>
                  <a:spcPct val="0"/>
                </a:spcBef>
              </a:pPr>
              <a:r>
                <a:rPr lang="en-US" sz="947">
                  <a:solidFill>
                    <a:srgbClr val="000000"/>
                  </a:solidFill>
                  <a:latin typeface="Saira"/>
                  <a:ea typeface="Saira"/>
                  <a:cs typeface="Saira"/>
                  <a:sym typeface="Saira"/>
                </a:rPr>
                <a:t>DRIIVING FOR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088130" y="28575"/>
              <a:ext cx="567531" cy="308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9"/>
                </a:lnSpc>
                <a:spcBef>
                  <a:spcPct val="0"/>
                </a:spcBef>
              </a:pPr>
              <a:r>
                <a:rPr lang="en-US" b="true" sz="1699">
                  <a:solidFill>
                    <a:srgbClr val="000000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SONAE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27839" y="8913795"/>
            <a:ext cx="6432322" cy="1432372"/>
            <a:chOff x="0" y="0"/>
            <a:chExt cx="8576430" cy="19098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666600" y="0"/>
              <a:ext cx="1909830" cy="1909830"/>
            </a:xfrm>
            <a:custGeom>
              <a:avLst/>
              <a:gdLst/>
              <a:ahLst/>
              <a:cxnLst/>
              <a:rect r="r" b="b" t="t" l="l"/>
              <a:pathLst>
                <a:path h="1909830" w="1909830">
                  <a:moveTo>
                    <a:pt x="0" y="0"/>
                  </a:moveTo>
                  <a:lnTo>
                    <a:pt x="1909830" y="0"/>
                  </a:lnTo>
                  <a:lnTo>
                    <a:pt x="1909830" y="1909830"/>
                  </a:lnTo>
                  <a:lnTo>
                    <a:pt x="0" y="190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2700"/>
              <a:ext cx="2886249" cy="1616300"/>
            </a:xfrm>
            <a:custGeom>
              <a:avLst/>
              <a:gdLst/>
              <a:ahLst/>
              <a:cxnLst/>
              <a:rect r="r" b="b" t="t" l="l"/>
              <a:pathLst>
                <a:path h="1616300" w="2886249">
                  <a:moveTo>
                    <a:pt x="0" y="0"/>
                  </a:moveTo>
                  <a:lnTo>
                    <a:pt x="2886249" y="0"/>
                  </a:lnTo>
                  <a:lnTo>
                    <a:pt x="2886249" y="1616300"/>
                  </a:lnTo>
                  <a:lnTo>
                    <a:pt x="0" y="1616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333151" y="38100"/>
              <a:ext cx="2965149" cy="1666037"/>
            </a:xfrm>
            <a:custGeom>
              <a:avLst/>
              <a:gdLst/>
              <a:ahLst/>
              <a:cxnLst/>
              <a:rect r="r" b="b" t="t" l="l"/>
              <a:pathLst>
                <a:path h="1666037" w="2965149">
                  <a:moveTo>
                    <a:pt x="0" y="0"/>
                  </a:moveTo>
                  <a:lnTo>
                    <a:pt x="2965149" y="0"/>
                  </a:lnTo>
                  <a:lnTo>
                    <a:pt x="2965149" y="1666037"/>
                  </a:lnTo>
                  <a:lnTo>
                    <a:pt x="0" y="166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089935" y="8799523"/>
            <a:ext cx="6108129" cy="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2179">
                <a:solidFill>
                  <a:srgbClr val="546899"/>
                </a:solidFill>
                <a:latin typeface="Saira"/>
                <a:ea typeface="Saira"/>
                <a:cs typeface="Saira"/>
                <a:sym typeface="Saira"/>
              </a:rPr>
              <a:t>HACKATHON AI @RETAIL | SONAE + ESCOLA 42</a:t>
            </a:r>
          </a:p>
          <a:p>
            <a:pPr algn="ctr">
              <a:lnSpc>
                <a:spcPts val="2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DAG4moWgXpg</dc:identifier>
  <dcterms:modified xsi:type="dcterms:W3CDTF">2011-08-01T06:04:30Z</dcterms:modified>
  <cp:revision>1</cp:revision>
  <dc:title>Hot Shelf</dc:title>
</cp:coreProperties>
</file>